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3" r:id="rId1"/>
  </p:sldMasterIdLst>
  <p:notesMasterIdLst>
    <p:notesMasterId r:id="rId27"/>
  </p:notesMasterIdLst>
  <p:sldIdLst>
    <p:sldId id="256" r:id="rId2"/>
    <p:sldId id="257" r:id="rId3"/>
    <p:sldId id="323" r:id="rId4"/>
    <p:sldId id="310" r:id="rId5"/>
    <p:sldId id="318" r:id="rId6"/>
    <p:sldId id="262" r:id="rId7"/>
    <p:sldId id="263" r:id="rId8"/>
    <p:sldId id="322" r:id="rId9"/>
    <p:sldId id="293" r:id="rId10"/>
    <p:sldId id="291" r:id="rId11"/>
    <p:sldId id="295" r:id="rId12"/>
    <p:sldId id="289" r:id="rId13"/>
    <p:sldId id="296" r:id="rId14"/>
    <p:sldId id="298" r:id="rId15"/>
    <p:sldId id="297" r:id="rId16"/>
    <p:sldId id="306" r:id="rId17"/>
    <p:sldId id="314" r:id="rId18"/>
    <p:sldId id="304" r:id="rId19"/>
    <p:sldId id="302" r:id="rId20"/>
    <p:sldId id="320" r:id="rId21"/>
    <p:sldId id="309" r:id="rId22"/>
    <p:sldId id="305" r:id="rId23"/>
    <p:sldId id="308" r:id="rId24"/>
    <p:sldId id="288" r:id="rId25"/>
    <p:sldId id="31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2" autoAdjust="0"/>
    <p:restoredTop sz="94660"/>
  </p:normalViewPr>
  <p:slideViewPr>
    <p:cSldViewPr>
      <p:cViewPr varScale="1">
        <p:scale>
          <a:sx n="72" d="100"/>
          <a:sy n="72" d="100"/>
        </p:scale>
        <p:origin x="11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1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2FFC2-E4D8-480D-A2C1-CBF6314EC6F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9550D-E9B4-4B62-8FFC-69B9EC7F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9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8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4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585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33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2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9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57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96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90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6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4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3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0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6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9731D29-344E-4007-96A9-7EED54B76E9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FA6E-FDD5-40B0-8585-9C192B00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1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164" y="902197"/>
            <a:ext cx="6620968" cy="23622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Lecture 1 : </a:t>
            </a:r>
            <a:b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Properties of normal and cancer  cells; Hallmarks</a:t>
            </a: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An illustration of cancer cells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508711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9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701"/>
            <a:ext cx="8610600" cy="1400530"/>
          </a:xfrm>
        </p:spPr>
        <p:txBody>
          <a:bodyPr/>
          <a:lstStyle/>
          <a:p>
            <a:r>
              <a:rPr lang="en-US" sz="3600" b="1" dirty="0" smtClean="0"/>
              <a:t>Classification based on tissue of origin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552868"/>
            <a:ext cx="6711654" cy="5300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Epithelial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Connective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Tissue  and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Muscle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57151" indent="0">
              <a:buNone/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Brain</a:t>
            </a:r>
          </a:p>
          <a:p>
            <a:pPr marL="457207" lvl="1" indent="0">
              <a:buNone/>
            </a:pPr>
            <a:endParaRPr lang="en-US" b="1" dirty="0"/>
          </a:p>
          <a:p>
            <a:pPr marL="457207" lvl="1" indent="0">
              <a:buNone/>
            </a:pPr>
            <a:endParaRPr lang="en-US" b="1" dirty="0" smtClean="0"/>
          </a:p>
          <a:p>
            <a:pPr marL="57151" indent="0">
              <a:buNone/>
            </a:pPr>
            <a:r>
              <a:rPr lang="en-US" b="1" dirty="0" err="1" smtClean="0">
                <a:solidFill>
                  <a:schemeClr val="accent2"/>
                </a:solidFill>
              </a:rPr>
              <a:t>Hematolo</a:t>
            </a:r>
            <a:r>
              <a:rPr lang="en-US" b="1" dirty="0" smtClean="0">
                <a:solidFill>
                  <a:schemeClr val="accent2"/>
                </a:solidFill>
              </a:rPr>
              <a:t>-</a:t>
            </a:r>
          </a:p>
          <a:p>
            <a:pPr marL="57151" indent="0">
              <a:buNone/>
            </a:pPr>
            <a:r>
              <a:rPr lang="en-US" b="1" dirty="0" err="1" smtClean="0">
                <a:solidFill>
                  <a:schemeClr val="accent2"/>
                </a:solidFill>
              </a:rPr>
              <a:t>gical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33" y="838200"/>
            <a:ext cx="5979312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74154"/>
            <a:ext cx="2946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Name reflects </a:t>
            </a:r>
            <a:endParaRPr lang="en-US" sz="2000" dirty="0" smtClean="0"/>
          </a:p>
          <a:p>
            <a:r>
              <a:rPr lang="en-US" sz="2000" dirty="0" smtClean="0"/>
              <a:t>tissue </a:t>
            </a:r>
            <a:r>
              <a:rPr lang="en-US" sz="2000" dirty="0"/>
              <a:t>of origin &amp; stage</a:t>
            </a:r>
          </a:p>
        </p:txBody>
      </p:sp>
    </p:spTree>
    <p:extLst>
      <p:ext uri="{BB962C8B-B14F-4D97-AF65-F5344CB8AC3E}">
        <p14:creationId xmlns:p14="http://schemas.microsoft.com/office/powerpoint/2010/main" val="24862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Classification (</a:t>
            </a:r>
            <a:r>
              <a:rPr lang="en-US" sz="4400" b="1" dirty="0" err="1" smtClean="0"/>
              <a:t>Contd</a:t>
            </a:r>
            <a:r>
              <a:rPr lang="en-US" sz="4400" b="1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3" y="1571713"/>
            <a:ext cx="4495800" cy="4933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Epithelial </a:t>
            </a:r>
            <a:r>
              <a:rPr lang="en-US" dirty="0"/>
              <a:t>cancers make up majority </a:t>
            </a:r>
            <a:r>
              <a:rPr lang="en-US" dirty="0" smtClean="0"/>
              <a:t>of cancers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/>
              <a:t>Solid malignancies </a:t>
            </a:r>
            <a:r>
              <a:rPr lang="en-US" dirty="0"/>
              <a:t>(epithelial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Haematological</a:t>
            </a:r>
            <a:r>
              <a:rPr lang="en-US" dirty="0"/>
              <a:t> </a:t>
            </a:r>
            <a:r>
              <a:rPr lang="en-US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malignancies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err="1"/>
              <a:t>haematological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62" y="1381301"/>
            <a:ext cx="4527638" cy="53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1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Process and Steps ….</a:t>
            </a:r>
            <a:endParaRPr lang="en-US" b="1" dirty="0"/>
          </a:p>
        </p:txBody>
      </p:sp>
      <p:sp>
        <p:nvSpPr>
          <p:cNvPr id="4" name="object 8"/>
          <p:cNvSpPr txBox="1">
            <a:spLocks noGrp="1"/>
          </p:cNvSpPr>
          <p:nvPr>
            <p:ph idx="1"/>
          </p:nvPr>
        </p:nvSpPr>
        <p:spPr>
          <a:xfrm>
            <a:off x="484710" y="2362200"/>
            <a:ext cx="8659290" cy="3987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/>
            <a:r>
              <a:rPr lang="en-US" sz="2400" b="1" dirty="0" smtClean="0">
                <a:latin typeface="Arial"/>
                <a:cs typeface="Arial"/>
              </a:rPr>
              <a:t>What is the </a:t>
            </a:r>
            <a:r>
              <a:rPr sz="2400" b="1" dirty="0" smtClean="0">
                <a:latin typeface="Arial"/>
                <a:cs typeface="Arial"/>
              </a:rPr>
              <a:t>process</a:t>
            </a:r>
            <a:r>
              <a:rPr sz="2400" b="1" spc="-15" dirty="0" smtClean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through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which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normal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cell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becomes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cancer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20" dirty="0" smtClean="0">
                <a:latin typeface="Arial"/>
                <a:cs typeface="Arial"/>
              </a:rPr>
              <a:t>cell</a:t>
            </a:r>
            <a:r>
              <a:rPr lang="en-US" sz="2400" b="1" spc="-20" dirty="0" smtClean="0">
                <a:latin typeface="Arial"/>
                <a:cs typeface="Arial"/>
              </a:rPr>
              <a:t>?</a:t>
            </a:r>
          </a:p>
          <a:p>
            <a:pPr marL="469265"/>
            <a:endParaRPr sz="2400" b="1" dirty="0">
              <a:latin typeface="Arial"/>
              <a:cs typeface="Arial"/>
            </a:endParaRPr>
          </a:p>
          <a:p>
            <a:pPr marL="469265" marR="439420">
              <a:spcBef>
                <a:spcPts val="55"/>
              </a:spcBef>
            </a:pPr>
            <a:r>
              <a:rPr lang="en-US" sz="2400" b="1" dirty="0" smtClean="0">
                <a:latin typeface="Arial"/>
                <a:cs typeface="Arial"/>
              </a:rPr>
              <a:t>What are </a:t>
            </a:r>
            <a:r>
              <a:rPr sz="2400" b="1" dirty="0" smtClean="0">
                <a:latin typeface="Arial"/>
                <a:cs typeface="Arial"/>
              </a:rPr>
              <a:t>the</a:t>
            </a:r>
            <a:r>
              <a:rPr sz="2400" b="1" spc="-15" dirty="0" smtClean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steps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required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for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primary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tumour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give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rise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other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tumours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through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invasion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&amp;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 smtClean="0">
                <a:latin typeface="Arial"/>
                <a:cs typeface="Arial"/>
              </a:rPr>
              <a:t>metastasis</a:t>
            </a:r>
            <a:r>
              <a:rPr lang="en-US" sz="2400" b="1" spc="-10" dirty="0" smtClean="0">
                <a:latin typeface="Arial"/>
                <a:cs typeface="Arial"/>
              </a:rPr>
              <a:t>. </a:t>
            </a:r>
            <a:r>
              <a:rPr sz="2400" b="1" spc="-10" dirty="0" smtClean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What are those “</a:t>
            </a:r>
            <a:r>
              <a:rPr sz="2400" b="1" dirty="0" smtClean="0">
                <a:latin typeface="Arial"/>
                <a:cs typeface="Arial"/>
              </a:rPr>
              <a:t>hallmark</a:t>
            </a:r>
            <a:r>
              <a:rPr sz="2400" b="1" spc="-20" dirty="0" smtClean="0">
                <a:latin typeface="Arial"/>
                <a:cs typeface="Arial"/>
              </a:rPr>
              <a:t> </a:t>
            </a:r>
            <a:r>
              <a:rPr sz="2400" b="1" spc="-10" dirty="0" smtClean="0">
                <a:latin typeface="Arial"/>
                <a:cs typeface="Arial"/>
              </a:rPr>
              <a:t>capabilities</a:t>
            </a:r>
            <a:r>
              <a:rPr lang="en-US" sz="2400" b="1" spc="-10" dirty="0" smtClean="0">
                <a:latin typeface="Arial"/>
                <a:cs typeface="Arial"/>
              </a:rPr>
              <a:t>" to do that?</a:t>
            </a:r>
            <a:endParaRPr sz="2400" b="1" dirty="0">
              <a:latin typeface="Arial"/>
              <a:cs typeface="Arial"/>
            </a:endParaRPr>
          </a:p>
          <a:p>
            <a:pPr marL="469265"/>
            <a:r>
              <a:rPr lang="en-US" sz="2400" b="1" dirty="0" smtClean="0">
                <a:latin typeface="Arial"/>
                <a:cs typeface="Arial"/>
              </a:rPr>
              <a:t>Is </a:t>
            </a:r>
            <a:r>
              <a:rPr sz="2400" b="1" dirty="0" smtClean="0">
                <a:latin typeface="Arial"/>
                <a:cs typeface="Arial"/>
              </a:rPr>
              <a:t>development</a:t>
            </a:r>
            <a:r>
              <a:rPr sz="2400" b="1" spc="-15" dirty="0" smtClean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cancer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that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possess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hallmark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capabilities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 smtClean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multi-</a:t>
            </a:r>
            <a:r>
              <a:rPr sz="2400" b="1" dirty="0">
                <a:latin typeface="Arial"/>
                <a:cs typeface="Arial"/>
              </a:rPr>
              <a:t>step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 smtClean="0">
                <a:latin typeface="Arial"/>
                <a:cs typeface="Arial"/>
              </a:rPr>
              <a:t>process</a:t>
            </a:r>
            <a:r>
              <a:rPr lang="en-US" sz="2400" b="1" spc="-10" dirty="0" smtClean="0">
                <a:latin typeface="Arial"/>
                <a:cs typeface="Arial"/>
              </a:rPr>
              <a:t>?</a:t>
            </a:r>
            <a:endParaRPr sz="2400" b="1" dirty="0">
              <a:latin typeface="Arial"/>
              <a:cs typeface="Arial"/>
            </a:endParaRPr>
          </a:p>
          <a:p>
            <a:pPr marL="402590" indent="-228600">
              <a:lnSpc>
                <a:spcPct val="100000"/>
              </a:lnSpc>
              <a:spcBef>
                <a:spcPts val="125"/>
              </a:spcBef>
              <a:buChar char="●"/>
              <a:tabLst>
                <a:tab pos="402590" algn="l"/>
              </a:tabLst>
            </a:pPr>
            <a:endParaRPr lang="en-US" sz="2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53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10" y="-15309"/>
            <a:ext cx="7794890" cy="140053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en-US" sz="4400" dirty="0" smtClean="0">
                <a:solidFill>
                  <a:schemeClr val="tx1"/>
                </a:solidFill>
                <a:latin typeface="Arial"/>
                <a:cs typeface="Arial"/>
              </a:rPr>
              <a:t>rocess</a:t>
            </a:r>
            <a:r>
              <a:rPr lang="en-US" sz="4400" spc="-1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/>
                <a:cs typeface="Arial"/>
              </a:rPr>
              <a:t>by</a:t>
            </a:r>
            <a:r>
              <a:rPr lang="en-US" sz="4400" spc="-2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which</a:t>
            </a:r>
            <a:r>
              <a:rPr lang="en-US" sz="44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en-US" sz="44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normal</a:t>
            </a:r>
            <a:r>
              <a:rPr lang="en-US" sz="44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cell</a:t>
            </a:r>
            <a:r>
              <a:rPr lang="en-US" sz="44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becomes</a:t>
            </a:r>
            <a:r>
              <a:rPr lang="en-US" sz="44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en-US" sz="44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cancer</a:t>
            </a:r>
            <a:r>
              <a:rPr lang="en-US" sz="44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spc="-20" dirty="0" smtClean="0">
                <a:solidFill>
                  <a:schemeClr val="tx1"/>
                </a:solidFill>
                <a:latin typeface="Arial"/>
                <a:cs typeface="Arial"/>
              </a:rPr>
              <a:t>cell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362200"/>
            <a:ext cx="4267200" cy="419548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Risk Factors</a:t>
            </a:r>
          </a:p>
          <a:p>
            <a:r>
              <a:rPr lang="en-US" dirty="0" smtClean="0"/>
              <a:t> Cancer </a:t>
            </a:r>
            <a:r>
              <a:rPr lang="en-US" dirty="0"/>
              <a:t>risk factors result in genetic mutations/changes which drive cell </a:t>
            </a:r>
            <a:r>
              <a:rPr lang="en-US" dirty="0" smtClean="0"/>
              <a:t>transformation</a:t>
            </a:r>
          </a:p>
          <a:p>
            <a:endParaRPr lang="en-US" dirty="0"/>
          </a:p>
          <a:p>
            <a:r>
              <a:rPr lang="en-US" dirty="0"/>
              <a:t>Transformation : process (transition) from normal cell </a:t>
            </a:r>
            <a:r>
              <a:rPr lang="en-US" dirty="0" smtClean="0"/>
              <a:t>to cancer </a:t>
            </a:r>
            <a:r>
              <a:rPr lang="en-US" dirty="0"/>
              <a:t>cell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30" y="2362200"/>
            <a:ext cx="4648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243950"/>
            <a:ext cx="8505302" cy="1400530"/>
          </a:xfrm>
        </p:spPr>
        <p:txBody>
          <a:bodyPr/>
          <a:lstStyle/>
          <a:p>
            <a:pPr marL="298450" indent="-285750">
              <a:spcBef>
                <a:spcPts val="120"/>
              </a:spcBef>
              <a:tabLst>
                <a:tab pos="240665" algn="l"/>
              </a:tabLst>
            </a:pPr>
            <a:r>
              <a:rPr lang="en-US" sz="4400" b="1" dirty="0" smtClean="0">
                <a:latin typeface="Arial"/>
                <a:cs typeface="Arial"/>
              </a:rPr>
              <a:t>Process</a:t>
            </a:r>
            <a:r>
              <a:rPr lang="en-US" sz="4400" b="1" spc="-15" dirty="0" smtClean="0">
                <a:latin typeface="Arial"/>
                <a:cs typeface="Arial"/>
              </a:rPr>
              <a:t> </a:t>
            </a:r>
            <a:r>
              <a:rPr lang="en-US" sz="4400" b="1" dirty="0" smtClean="0">
                <a:latin typeface="Arial"/>
                <a:cs typeface="Arial"/>
              </a:rPr>
              <a:t>from</a:t>
            </a:r>
            <a:r>
              <a:rPr lang="en-US" sz="4400" b="1" spc="-10" dirty="0" smtClean="0">
                <a:latin typeface="Arial"/>
                <a:cs typeface="Arial"/>
              </a:rPr>
              <a:t> </a:t>
            </a:r>
            <a:r>
              <a:rPr lang="en-US" sz="4400" b="1" dirty="0">
                <a:latin typeface="Arial"/>
                <a:cs typeface="Arial"/>
              </a:rPr>
              <a:t>normal</a:t>
            </a:r>
            <a:r>
              <a:rPr lang="en-US" sz="4400" b="1" spc="-15" dirty="0">
                <a:latin typeface="Arial"/>
                <a:cs typeface="Arial"/>
              </a:rPr>
              <a:t> </a:t>
            </a:r>
            <a:r>
              <a:rPr lang="en-US" sz="4400" b="1" dirty="0">
                <a:latin typeface="Arial"/>
                <a:cs typeface="Arial"/>
              </a:rPr>
              <a:t>cell</a:t>
            </a:r>
            <a:r>
              <a:rPr lang="en-US" sz="4400" b="1" spc="-10" dirty="0">
                <a:latin typeface="Arial"/>
                <a:cs typeface="Arial"/>
              </a:rPr>
              <a:t> </a:t>
            </a:r>
            <a:r>
              <a:rPr lang="en-US" sz="4400" b="1" spc="-25" dirty="0" smtClean="0">
                <a:latin typeface="Arial"/>
                <a:cs typeface="Arial"/>
              </a:rPr>
              <a:t>to cancer cell …..</a:t>
            </a:r>
            <a:r>
              <a:rPr lang="en-US" sz="4400" dirty="0">
                <a:latin typeface="Arial"/>
                <a:cs typeface="Arial"/>
              </a:rPr>
              <a:t/>
            </a:r>
            <a:br>
              <a:rPr lang="en-US" sz="4400" dirty="0">
                <a:latin typeface="Arial"/>
                <a:cs typeface="Arial"/>
              </a:rPr>
            </a:br>
            <a:endParaRPr lang="en-US" sz="4400" dirty="0">
              <a:latin typeface="Arial"/>
              <a:cs typeface="Arial"/>
            </a:endParaRPr>
          </a:p>
        </p:txBody>
      </p:sp>
      <p:pic>
        <p:nvPicPr>
          <p:cNvPr id="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672" y="1717813"/>
            <a:ext cx="4735651" cy="3124200"/>
          </a:xfrm>
          <a:prstGeom prst="rect">
            <a:avLst/>
          </a:prstGeom>
        </p:spPr>
      </p:pic>
      <p:sp>
        <p:nvSpPr>
          <p:cNvPr id="5" name="object 10"/>
          <p:cNvSpPr txBox="1">
            <a:spLocks noGrp="1"/>
          </p:cNvSpPr>
          <p:nvPr>
            <p:ph idx="1"/>
          </p:nvPr>
        </p:nvSpPr>
        <p:spPr>
          <a:xfrm>
            <a:off x="5181600" y="2017643"/>
            <a:ext cx="3808412" cy="46730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489584" indent="-285750">
              <a:lnSpc>
                <a:spcPct val="110100"/>
              </a:lnSpc>
              <a:spcBef>
                <a:spcPts val="100"/>
              </a:spcBef>
              <a:tabLst>
                <a:tab pos="240665" algn="l"/>
              </a:tabLst>
            </a:pPr>
            <a:r>
              <a:rPr sz="1800" dirty="0">
                <a:latin typeface="Arial"/>
                <a:cs typeface="Arial"/>
              </a:rPr>
              <a:t>Cancer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risk</a:t>
            </a:r>
            <a:r>
              <a:rPr sz="1800" b="1" spc="-2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factors</a:t>
            </a:r>
            <a:r>
              <a:rPr sz="1800" b="1" spc="-2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result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genetic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mutations/changes </a:t>
            </a:r>
            <a:r>
              <a:rPr sz="1800" dirty="0">
                <a:latin typeface="Arial"/>
                <a:cs typeface="Arial"/>
              </a:rPr>
              <a:t>which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drive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 smtClean="0">
                <a:latin typeface="Arial"/>
                <a:cs typeface="Arial"/>
              </a:rPr>
              <a:t>transformation</a:t>
            </a:r>
            <a:endParaRPr lang="en-US" sz="1800" spc="-10" dirty="0" smtClean="0">
              <a:latin typeface="Arial"/>
              <a:cs typeface="Arial"/>
            </a:endParaRPr>
          </a:p>
          <a:p>
            <a:pPr marL="297815" marR="489584" indent="-285750">
              <a:lnSpc>
                <a:spcPct val="110100"/>
              </a:lnSpc>
              <a:spcBef>
                <a:spcPts val="100"/>
              </a:spcBef>
              <a:tabLst>
                <a:tab pos="240665" algn="l"/>
              </a:tabLst>
            </a:pPr>
            <a:endParaRPr sz="1800" dirty="0">
              <a:latin typeface="Arial"/>
              <a:cs typeface="Arial"/>
            </a:endParaRPr>
          </a:p>
          <a:p>
            <a:pPr marL="298450" indent="-285750">
              <a:spcBef>
                <a:spcPts val="120"/>
              </a:spcBef>
              <a:tabLst>
                <a:tab pos="240665" algn="l"/>
              </a:tabLst>
            </a:pPr>
            <a:r>
              <a:rPr sz="1800" b="1" spc="-10" dirty="0">
                <a:latin typeface="Arial"/>
                <a:cs typeface="Arial"/>
              </a:rPr>
              <a:t>Transformation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(transition)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normal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cell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25" dirty="0" smtClean="0">
                <a:latin typeface="Arial"/>
                <a:cs typeface="Arial"/>
              </a:rPr>
              <a:t>to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sz="1800" b="1" dirty="0" smtClean="0">
                <a:latin typeface="Arial"/>
                <a:cs typeface="Arial"/>
              </a:rPr>
              <a:t>cancer</a:t>
            </a:r>
            <a:r>
              <a:rPr sz="1800" b="1" spc="-15" dirty="0" smtClean="0">
                <a:latin typeface="Arial"/>
                <a:cs typeface="Arial"/>
              </a:rPr>
              <a:t> </a:t>
            </a:r>
            <a:r>
              <a:rPr sz="1800" b="1" spc="-20" dirty="0" smtClean="0">
                <a:latin typeface="Arial"/>
                <a:cs typeface="Arial"/>
              </a:rPr>
              <a:t>cell</a:t>
            </a:r>
            <a:endParaRPr lang="en-US" sz="1800" b="1" spc="-20" dirty="0" smtClean="0">
              <a:latin typeface="Arial"/>
              <a:cs typeface="Arial"/>
            </a:endParaRPr>
          </a:p>
          <a:p>
            <a:pPr marL="298450" indent="-285750">
              <a:spcBef>
                <a:spcPts val="120"/>
              </a:spcBef>
              <a:tabLst>
                <a:tab pos="240665" algn="l"/>
              </a:tabLst>
            </a:pPr>
            <a:endParaRPr sz="1800" dirty="0">
              <a:latin typeface="Arial"/>
              <a:cs typeface="Arial"/>
            </a:endParaRPr>
          </a:p>
          <a:p>
            <a:pPr marL="298450" indent="-285750">
              <a:spcBef>
                <a:spcPts val="120"/>
              </a:spcBef>
              <a:tabLst>
                <a:tab pos="240665" algn="l"/>
              </a:tabLst>
            </a:pPr>
            <a:r>
              <a:rPr sz="1800" dirty="0">
                <a:latin typeface="Arial"/>
                <a:cs typeface="Arial"/>
              </a:rPr>
              <a:t>Epigenetic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genetic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changes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to:</a:t>
            </a:r>
            <a:endParaRPr sz="1800" dirty="0">
              <a:latin typeface="Arial"/>
              <a:cs typeface="Arial"/>
            </a:endParaRPr>
          </a:p>
          <a:p>
            <a:pPr marL="755015" lvl="1" indent="-285750">
              <a:spcBef>
                <a:spcPts val="120"/>
              </a:spcBef>
              <a:tabLst>
                <a:tab pos="697230" algn="l"/>
              </a:tabLst>
            </a:pPr>
            <a:r>
              <a:rPr dirty="0">
                <a:latin typeface="Arial"/>
                <a:cs typeface="Arial"/>
              </a:rPr>
              <a:t>Loss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tumour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suppressor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genes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expression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(e.g.</a:t>
            </a:r>
            <a:r>
              <a:rPr spc="-20" dirty="0">
                <a:latin typeface="Arial"/>
                <a:cs typeface="Arial"/>
              </a:rPr>
              <a:t> p53</a:t>
            </a:r>
            <a:r>
              <a:rPr spc="-20" dirty="0" smtClean="0">
                <a:latin typeface="Arial"/>
                <a:cs typeface="Arial"/>
              </a:rPr>
              <a:t>)</a:t>
            </a:r>
            <a:endParaRPr lang="en-US" spc="-20" dirty="0" smtClean="0">
              <a:latin typeface="Arial"/>
              <a:cs typeface="Arial"/>
            </a:endParaRPr>
          </a:p>
          <a:p>
            <a:pPr marL="755015" lvl="1" indent="-285750">
              <a:spcBef>
                <a:spcPts val="120"/>
              </a:spcBef>
              <a:tabLst>
                <a:tab pos="697230" algn="l"/>
              </a:tabLst>
            </a:pPr>
            <a:endParaRPr dirty="0">
              <a:latin typeface="Arial"/>
              <a:cs typeface="Arial"/>
            </a:endParaRPr>
          </a:p>
          <a:p>
            <a:pPr marL="755015" lvl="1" indent="-285750">
              <a:spcBef>
                <a:spcPts val="125"/>
              </a:spcBef>
              <a:tabLst>
                <a:tab pos="697230" algn="l"/>
              </a:tabLst>
            </a:pPr>
            <a:r>
              <a:rPr dirty="0">
                <a:latin typeface="Arial"/>
                <a:cs typeface="Arial"/>
              </a:rPr>
              <a:t>Expression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oncogenes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(e.g.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mutant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EGFR)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734444"/>
            <a:ext cx="2796285" cy="21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556" y="1447800"/>
            <a:ext cx="3465443" cy="5128222"/>
          </a:xfrm>
          <a:prstGeom prst="rect">
            <a:avLst/>
          </a:prstGeom>
        </p:spPr>
      </p:pic>
      <p:pic>
        <p:nvPicPr>
          <p:cNvPr id="7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1762909"/>
            <a:ext cx="5081254" cy="2686984"/>
          </a:xfrm>
          <a:prstGeom prst="rect">
            <a:avLst/>
          </a:prstGeom>
        </p:spPr>
      </p:pic>
      <p:sp>
        <p:nvSpPr>
          <p:cNvPr id="8" name="object 3"/>
          <p:cNvSpPr txBox="1">
            <a:spLocks noGrp="1"/>
          </p:cNvSpPr>
          <p:nvPr>
            <p:ph idx="1"/>
          </p:nvPr>
        </p:nvSpPr>
        <p:spPr>
          <a:xfrm>
            <a:off x="344556" y="381000"/>
            <a:ext cx="8342243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95"/>
              </a:spcBef>
              <a:buNone/>
              <a:tabLst>
                <a:tab pos="240665" algn="l"/>
              </a:tabLst>
            </a:pPr>
            <a:r>
              <a:rPr sz="2800" b="1" dirty="0">
                <a:latin typeface="Arial"/>
                <a:cs typeface="Arial"/>
              </a:rPr>
              <a:t>Phenotypic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dirty="0" smtClean="0">
                <a:latin typeface="Arial"/>
                <a:cs typeface="Arial"/>
              </a:rPr>
              <a:t>diff</a:t>
            </a:r>
            <a:r>
              <a:rPr lang="en-US" sz="2800" b="1" dirty="0" smtClean="0">
                <a:latin typeface="Arial"/>
                <a:cs typeface="Arial"/>
              </a:rPr>
              <a:t>erence</a:t>
            </a:r>
            <a:r>
              <a:rPr sz="2800" b="1" dirty="0" smtClean="0">
                <a:latin typeface="Arial"/>
                <a:cs typeface="Arial"/>
              </a:rPr>
              <a:t>s</a:t>
            </a:r>
            <a:r>
              <a:rPr sz="2800" b="1" spc="-25" dirty="0" smtClean="0">
                <a:latin typeface="Arial"/>
                <a:cs typeface="Arial"/>
              </a:rPr>
              <a:t> </a:t>
            </a:r>
            <a:r>
              <a:rPr sz="2800" b="1" dirty="0" smtClean="0">
                <a:latin typeface="Arial"/>
                <a:cs typeface="Arial"/>
              </a:rPr>
              <a:t>b</a:t>
            </a:r>
            <a:r>
              <a:rPr lang="en-US" sz="2800" b="1" dirty="0" smtClean="0">
                <a:latin typeface="Arial"/>
                <a:cs typeface="Arial"/>
              </a:rPr>
              <a:t>et</a:t>
            </a:r>
            <a:r>
              <a:rPr sz="2800" b="1" dirty="0" smtClean="0">
                <a:latin typeface="Arial"/>
                <a:cs typeface="Arial"/>
              </a:rPr>
              <a:t>w</a:t>
            </a:r>
            <a:r>
              <a:rPr lang="en-US" sz="2800" b="1" dirty="0" smtClean="0">
                <a:latin typeface="Arial"/>
                <a:cs typeface="Arial"/>
              </a:rPr>
              <a:t>een</a:t>
            </a:r>
            <a:r>
              <a:rPr sz="2800" b="1" spc="-25" dirty="0" smtClean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normal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&amp;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cancer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cells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9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501032"/>
            <a:ext cx="6711950" cy="230896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2032" y="1241229"/>
            <a:ext cx="8153400" cy="461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Normal astrocytes (brain, supporting cells)            Glioblastoma cells (nuclei shapes differ)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7700" y="304800"/>
            <a:ext cx="6711654" cy="461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Normal vs Cancer  cells  examples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825" y="3962400"/>
            <a:ext cx="2251500" cy="255008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36042" y="4495800"/>
            <a:ext cx="25146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 smtClean="0"/>
              <a:t>Cancerous smooth muscle tissue (see arrow)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3615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78" y="38633"/>
            <a:ext cx="7948070" cy="4091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512613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There </a:t>
            </a:r>
            <a:r>
              <a:rPr lang="en-US" dirty="0"/>
              <a:t>are different types of dysplasia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Mild dysplasia</a:t>
            </a:r>
            <a:r>
              <a:rPr lang="en-US" dirty="0"/>
              <a:t> </a:t>
            </a:r>
            <a:r>
              <a:rPr lang="en-US" dirty="0" smtClean="0"/>
              <a:t>is  </a:t>
            </a:r>
            <a:r>
              <a:rPr lang="en-US" dirty="0"/>
              <a:t>low-grade intraepithelial lesion (LSIL) </a:t>
            </a:r>
            <a:endParaRPr lang="en-US" dirty="0" smtClean="0"/>
          </a:p>
          <a:p>
            <a:r>
              <a:rPr lang="en-US" b="1" dirty="0" smtClean="0"/>
              <a:t>Moderate </a:t>
            </a:r>
            <a:r>
              <a:rPr lang="en-US" b="1" dirty="0"/>
              <a:t>or severe </a:t>
            </a:r>
            <a:r>
              <a:rPr lang="en-US" dirty="0"/>
              <a:t>dysplasia, called high-grade intraepithelial lesion (HSIL) is another type of dysplasia.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LSIL </a:t>
            </a:r>
            <a:r>
              <a:rPr lang="en-US" dirty="0"/>
              <a:t>and HSIL may or may not become cancer.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668" y="3505200"/>
            <a:ext cx="6389332" cy="584775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</a:t>
            </a:r>
            <a:r>
              <a:rPr lang="en-US" sz="1600" b="1" dirty="0" smtClean="0">
                <a:solidFill>
                  <a:schemeClr val="bg1"/>
                </a:solidFill>
              </a:rPr>
              <a:t>ancer </a:t>
            </a:r>
            <a:r>
              <a:rPr lang="en-US" sz="1600" b="1" dirty="0">
                <a:solidFill>
                  <a:schemeClr val="bg1"/>
                </a:solidFill>
              </a:rPr>
              <a:t>cells </a:t>
            </a:r>
            <a:r>
              <a:rPr lang="en-US" sz="1600" b="1" dirty="0" smtClean="0">
                <a:solidFill>
                  <a:schemeClr val="bg1"/>
                </a:solidFill>
              </a:rPr>
              <a:t>can form in </a:t>
            </a:r>
            <a:r>
              <a:rPr lang="en-US" sz="1600" b="1" dirty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cervix, but first the </a:t>
            </a:r>
            <a:r>
              <a:rPr lang="en-US" sz="1600" b="1" dirty="0">
                <a:solidFill>
                  <a:schemeClr val="bg1"/>
                </a:solidFill>
              </a:rPr>
              <a:t>cells of the cervix </a:t>
            </a:r>
            <a:r>
              <a:rPr lang="en-US" sz="1600" b="1" dirty="0" smtClean="0">
                <a:solidFill>
                  <a:schemeClr val="bg1"/>
                </a:solidFill>
              </a:rPr>
              <a:t>go </a:t>
            </a:r>
            <a:r>
              <a:rPr lang="en-US" sz="1600" b="1" dirty="0">
                <a:solidFill>
                  <a:schemeClr val="bg1"/>
                </a:solidFill>
              </a:rPr>
              <a:t>through abnormal changes called dysplasia. </a:t>
            </a:r>
          </a:p>
        </p:txBody>
      </p:sp>
    </p:spTree>
    <p:extLst>
      <p:ext uri="{BB962C8B-B14F-4D97-AF65-F5344CB8AC3E}">
        <p14:creationId xmlns:p14="http://schemas.microsoft.com/office/powerpoint/2010/main" val="361325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13" y="133409"/>
            <a:ext cx="8659290" cy="835060"/>
          </a:xfrm>
        </p:spPr>
        <p:txBody>
          <a:bodyPr/>
          <a:lstStyle/>
          <a:p>
            <a:r>
              <a:rPr lang="en-US" sz="4000" b="1" dirty="0" smtClean="0">
                <a:latin typeface="Arial"/>
                <a:cs typeface="Arial"/>
              </a:rPr>
              <a:t>Six Hallmarks</a:t>
            </a:r>
            <a:r>
              <a:rPr lang="en-US" sz="4000" b="1" spc="-20" dirty="0" smtClean="0">
                <a:latin typeface="Arial"/>
                <a:cs typeface="Arial"/>
              </a:rPr>
              <a:t> </a:t>
            </a:r>
            <a:r>
              <a:rPr lang="en-US" sz="4000" b="1" dirty="0">
                <a:latin typeface="Arial"/>
                <a:cs typeface="Arial"/>
              </a:rPr>
              <a:t>of</a:t>
            </a:r>
            <a:r>
              <a:rPr lang="en-US" sz="4000" b="1" spc="-15" dirty="0">
                <a:latin typeface="Arial"/>
                <a:cs typeface="Arial"/>
              </a:rPr>
              <a:t> </a:t>
            </a:r>
            <a:r>
              <a:rPr lang="en-US" sz="4000" b="1" spc="-10" dirty="0" smtClean="0">
                <a:latin typeface="Arial"/>
                <a:cs typeface="Arial"/>
              </a:rPr>
              <a:t>cancer cells</a:t>
            </a:r>
            <a:endParaRPr lang="en-US" sz="4000" dirty="0"/>
          </a:p>
        </p:txBody>
      </p:sp>
      <p:sp>
        <p:nvSpPr>
          <p:cNvPr id="4" name="object 8"/>
          <p:cNvSpPr txBox="1">
            <a:spLocks noGrp="1"/>
          </p:cNvSpPr>
          <p:nvPr>
            <p:ph idx="1"/>
          </p:nvPr>
        </p:nvSpPr>
        <p:spPr>
          <a:xfrm>
            <a:off x="140028" y="897985"/>
            <a:ext cx="8711543" cy="968983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54965" marR="5080" indent="-342900">
              <a:lnSpc>
                <a:spcPct val="110100"/>
              </a:lnSpc>
              <a:tabLst>
                <a:tab pos="240665" algn="l"/>
              </a:tabLst>
            </a:pPr>
            <a:r>
              <a:rPr sz="2400" dirty="0" smtClean="0">
                <a:latin typeface="Arial"/>
                <a:cs typeface="Arial"/>
              </a:rPr>
              <a:t>Normal</a:t>
            </a:r>
            <a:r>
              <a:rPr sz="2400" spc="-20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cells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transform</a:t>
            </a:r>
            <a:r>
              <a:rPr sz="2400" spc="-20" dirty="0" smtClean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to</a:t>
            </a:r>
            <a:r>
              <a:rPr sz="2400" spc="-15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neoplastic</a:t>
            </a:r>
            <a:r>
              <a:rPr sz="2400" spc="-15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state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 smtClean="0">
                <a:latin typeface="Arial"/>
                <a:cs typeface="Arial"/>
              </a:rPr>
              <a:t>acquire </a:t>
            </a:r>
            <a:r>
              <a:rPr lang="en-US" sz="2400" spc="-10" dirty="0" smtClean="0">
                <a:latin typeface="Arial"/>
                <a:cs typeface="Arial"/>
              </a:rPr>
              <a:t>these </a:t>
            </a:r>
          </a:p>
          <a:p>
            <a:pPr marL="12065" marR="5080" indent="0">
              <a:lnSpc>
                <a:spcPct val="110100"/>
              </a:lnSpc>
              <a:buNone/>
              <a:tabLst>
                <a:tab pos="240665" algn="l"/>
              </a:tabLst>
            </a:pPr>
            <a:r>
              <a:rPr sz="2400" dirty="0" smtClean="0">
                <a:latin typeface="Arial"/>
                <a:cs typeface="Arial"/>
              </a:rPr>
              <a:t>hallmark</a:t>
            </a:r>
            <a:r>
              <a:rPr sz="2400" spc="-25" dirty="0" smtClean="0">
                <a:latin typeface="Arial"/>
                <a:cs typeface="Arial"/>
              </a:rPr>
              <a:t> </a:t>
            </a:r>
            <a:r>
              <a:rPr sz="2400" dirty="0" smtClean="0">
                <a:latin typeface="Arial"/>
                <a:cs typeface="Arial"/>
              </a:rPr>
              <a:t>capabilities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0801" y="2071751"/>
            <a:ext cx="4572000" cy="43960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17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Sustaining proliferative signaling </a:t>
            </a:r>
            <a:r>
              <a:rPr lang="en-US" sz="1700" dirty="0" smtClean="0">
                <a:solidFill>
                  <a:prstClr val="white"/>
                </a:solidFill>
                <a:ea typeface="+mj-ea"/>
                <a:cs typeface="+mj-cs"/>
              </a:rPr>
              <a:t>— cancer cells continuously signal to keep dividing. </a:t>
            </a:r>
          </a:p>
          <a:p>
            <a:pPr lvl="0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17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Evading </a:t>
            </a:r>
            <a:r>
              <a:rPr lang="en-US" sz="1700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growth suppressors </a:t>
            </a:r>
            <a:r>
              <a:rPr lang="en-US" sz="1700" dirty="0">
                <a:solidFill>
                  <a:prstClr val="white"/>
                </a:solidFill>
                <a:ea typeface="+mj-ea"/>
                <a:cs typeface="+mj-cs"/>
              </a:rPr>
              <a:t>— bypass controls (e.g., RB, p53) that limit proliferation. </a:t>
            </a:r>
          </a:p>
          <a:p>
            <a:pPr lvl="0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1700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Resisting cell death </a:t>
            </a:r>
            <a:r>
              <a:rPr lang="en-US" sz="1700" dirty="0">
                <a:solidFill>
                  <a:prstClr val="white"/>
                </a:solidFill>
                <a:ea typeface="+mj-ea"/>
                <a:cs typeface="+mj-cs"/>
              </a:rPr>
              <a:t>— avoid apoptosis and other programmed death pathways. </a:t>
            </a:r>
          </a:p>
          <a:p>
            <a:pPr lvl="0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1700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Enabling replicative immortality </a:t>
            </a:r>
            <a:r>
              <a:rPr lang="en-US" sz="1700" dirty="0">
                <a:solidFill>
                  <a:prstClr val="white"/>
                </a:solidFill>
                <a:ea typeface="+mj-ea"/>
                <a:cs typeface="+mj-cs"/>
              </a:rPr>
              <a:t>— maintain telomeres to divide indefinitely</a:t>
            </a:r>
          </a:p>
          <a:p>
            <a:pPr lvl="0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1700" dirty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Inducing angiogenesis </a:t>
            </a:r>
            <a:r>
              <a:rPr lang="en-US" sz="1700" dirty="0">
                <a:solidFill>
                  <a:prstClr val="white"/>
                </a:solidFill>
                <a:ea typeface="+mj-ea"/>
                <a:cs typeface="+mj-cs"/>
              </a:rPr>
              <a:t>— stimulate new blood vessels to supply the tumor </a:t>
            </a:r>
          </a:p>
          <a:p>
            <a:pPr lvl="0" defTabSz="457207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en-US" sz="1700" dirty="0" smtClean="0">
                <a:solidFill>
                  <a:schemeClr val="accent1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Activating invasion and metastasis </a:t>
            </a:r>
            <a:r>
              <a:rPr lang="en-US" sz="1700" dirty="0" smtClean="0">
                <a:solidFill>
                  <a:prstClr val="white"/>
                </a:solidFill>
                <a:ea typeface="+mj-ea"/>
                <a:cs typeface="+mj-cs"/>
              </a:rPr>
              <a:t>— acquire motility and invade distant sites.</a:t>
            </a:r>
            <a:endParaRPr lang="en-US" sz="1700" dirty="0">
              <a:solidFill>
                <a:prstClr val="white"/>
              </a:solidFill>
              <a:ea typeface="+mj-ea"/>
              <a:cs typeface="+mj-cs"/>
            </a:endParaRPr>
          </a:p>
        </p:txBody>
      </p:sp>
      <p:pic>
        <p:nvPicPr>
          <p:cNvPr id="30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913" y="1828868"/>
            <a:ext cx="427155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430690" cy="1400530"/>
          </a:xfrm>
        </p:spPr>
        <p:txBody>
          <a:bodyPr/>
          <a:lstStyle/>
          <a:p>
            <a:r>
              <a:rPr lang="en-US" dirty="0" smtClean="0"/>
              <a:t>TME role in cancer progression</a:t>
            </a:r>
            <a:endParaRPr lang="en-US" dirty="0"/>
          </a:p>
        </p:txBody>
      </p:sp>
      <p:sp>
        <p:nvSpPr>
          <p:cNvPr id="4" name="object 5"/>
          <p:cNvSpPr txBox="1">
            <a:spLocks noGrp="1"/>
          </p:cNvSpPr>
          <p:nvPr>
            <p:ph idx="1"/>
          </p:nvPr>
        </p:nvSpPr>
        <p:spPr>
          <a:xfrm>
            <a:off x="76200" y="1981200"/>
            <a:ext cx="8839200" cy="321883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507365" indent="0">
              <a:spcBef>
                <a:spcPts val="220"/>
              </a:spcBef>
              <a:buNone/>
              <a:tabLst>
                <a:tab pos="735330" algn="l"/>
              </a:tabLst>
            </a:pPr>
            <a:r>
              <a:rPr b="1" spc="-10" dirty="0" smtClean="0">
                <a:latin typeface="Arial"/>
                <a:cs typeface="Arial"/>
              </a:rPr>
              <a:t>Tumor</a:t>
            </a:r>
            <a:r>
              <a:rPr b="1" spc="-50" dirty="0" smtClean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microenvironment</a:t>
            </a:r>
            <a:endParaRPr dirty="0">
              <a:latin typeface="Arial"/>
              <a:cs typeface="Arial"/>
            </a:endParaRPr>
          </a:p>
          <a:p>
            <a:pPr marL="1306195" marR="52705" lvl="1" indent="-342900">
              <a:lnSpc>
                <a:spcPct val="110100"/>
              </a:lnSpc>
              <a:tabLst>
                <a:tab pos="1191895" algn="l"/>
              </a:tabLst>
            </a:pPr>
            <a:r>
              <a:rPr sz="2000" dirty="0">
                <a:latin typeface="Arial"/>
                <a:cs typeface="Arial"/>
              </a:rPr>
              <a:t>Plays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major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supporting </a:t>
            </a:r>
            <a:r>
              <a:rPr sz="2000" dirty="0">
                <a:latin typeface="Arial"/>
                <a:cs typeface="Arial"/>
              </a:rPr>
              <a:t>‘cell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transformation’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cancer </a:t>
            </a:r>
            <a:r>
              <a:rPr sz="2000" dirty="0">
                <a:latin typeface="Arial"/>
                <a:cs typeface="Arial"/>
              </a:rPr>
              <a:t>progression,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esp.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later </a:t>
            </a:r>
            <a:r>
              <a:rPr sz="2000" dirty="0">
                <a:latin typeface="Arial"/>
                <a:cs typeface="Arial"/>
              </a:rPr>
              <a:t>stages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cancer</a:t>
            </a:r>
            <a:endParaRPr sz="2000" dirty="0">
              <a:latin typeface="Arial"/>
              <a:cs typeface="Arial"/>
            </a:endParaRPr>
          </a:p>
          <a:p>
            <a:pPr marL="1306830" marR="144145" lvl="1" indent="-342900" algn="just">
              <a:lnSpc>
                <a:spcPct val="110000"/>
              </a:lnSpc>
              <a:tabLst>
                <a:tab pos="1192530" algn="l"/>
              </a:tabLst>
            </a:pPr>
            <a:r>
              <a:rPr sz="2000" dirty="0">
                <a:latin typeface="Arial"/>
                <a:cs typeface="Arial"/>
              </a:rPr>
              <a:t>Endothelial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form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blood 	</a:t>
            </a:r>
            <a:r>
              <a:rPr sz="2000" dirty="0">
                <a:latin typeface="Arial"/>
                <a:cs typeface="Arial"/>
              </a:rPr>
              <a:t>vessels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provide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cancer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lang="en-US" sz="2000" spc="-50" dirty="0" smtClean="0">
                <a:latin typeface="Arial"/>
                <a:cs typeface="Arial"/>
              </a:rPr>
              <a:t>cells with</a:t>
            </a:r>
            <a:r>
              <a:rPr sz="2000" spc="-50" dirty="0" smtClean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	</a:t>
            </a:r>
            <a:r>
              <a:rPr sz="2000" dirty="0">
                <a:latin typeface="Arial"/>
                <a:cs typeface="Arial"/>
              </a:rPr>
              <a:t>blood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circulation and oxygen</a:t>
            </a:r>
            <a:endParaRPr sz="2000" dirty="0">
              <a:latin typeface="Arial"/>
              <a:cs typeface="Arial"/>
            </a:endParaRPr>
          </a:p>
          <a:p>
            <a:pPr marL="1306830" marR="17780" lvl="1" indent="-342900">
              <a:lnSpc>
                <a:spcPct val="110100"/>
              </a:lnSpc>
              <a:tabLst>
                <a:tab pos="1192530" algn="l"/>
              </a:tabLst>
            </a:pPr>
            <a:r>
              <a:rPr sz="2000" dirty="0">
                <a:latin typeface="Arial"/>
                <a:cs typeface="Arial"/>
              </a:rPr>
              <a:t>The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microenvironment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be </a:t>
            </a:r>
            <a:r>
              <a:rPr sz="2000" dirty="0">
                <a:latin typeface="Arial"/>
                <a:cs typeface="Arial"/>
              </a:rPr>
              <a:t>used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 therapeutic </a:t>
            </a:r>
            <a:r>
              <a:rPr sz="2000" dirty="0">
                <a:latin typeface="Arial"/>
                <a:cs typeface="Arial"/>
              </a:rPr>
              <a:t>approach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new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avenue</a:t>
            </a:r>
            <a:r>
              <a:rPr sz="2000" spc="-25" dirty="0">
                <a:latin typeface="Arial"/>
                <a:cs typeface="Arial"/>
              </a:rPr>
              <a:t> for </a:t>
            </a:r>
            <a:r>
              <a:rPr sz="2000" spc="-10" dirty="0" smtClean="0">
                <a:latin typeface="Arial"/>
                <a:cs typeface="Arial"/>
              </a:rPr>
              <a:t>treatment</a:t>
            </a:r>
            <a:r>
              <a:rPr lang="en-US" sz="2000" spc="-10" dirty="0" smtClean="0">
                <a:latin typeface="Arial"/>
                <a:cs typeface="Arial"/>
              </a:rPr>
              <a:t> (Immunotherapy)</a:t>
            </a:r>
          </a:p>
          <a:p>
            <a:pPr marL="1306830" marR="17780" lvl="1" indent="-342900">
              <a:lnSpc>
                <a:spcPct val="110100"/>
              </a:lnSpc>
              <a:tabLst>
                <a:tab pos="1192530" algn="l"/>
              </a:tabLst>
            </a:pPr>
            <a:r>
              <a:rPr lang="en-US" sz="2000" spc="-10" dirty="0" smtClean="0">
                <a:latin typeface="Arial"/>
                <a:cs typeface="Arial"/>
              </a:rPr>
              <a:t>More in Lecture 4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2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19737" cy="472888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Normal cells adhere to the strict set of rules and signals that determine whether cells </a:t>
            </a:r>
            <a:r>
              <a:rPr lang="en-US" sz="2400" dirty="0" smtClean="0"/>
              <a:t>should divide</a:t>
            </a:r>
            <a:r>
              <a:rPr lang="en-US" sz="2400" dirty="0"/>
              <a:t>, differentiate, or </a:t>
            </a:r>
            <a:r>
              <a:rPr lang="en-US" sz="2400" dirty="0" smtClean="0"/>
              <a:t>die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Cancer cells bypass regulations by these signals leading to uncontrolled growth and proliferation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Cancer is the uncontrolled growth of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abnormal cells </a:t>
            </a:r>
            <a:r>
              <a:rPr lang="en-US" sz="2400" dirty="0" smtClean="0"/>
              <a:t>anywhere in a body 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It </a:t>
            </a:r>
            <a:r>
              <a:rPr lang="en-US" sz="2400" dirty="0"/>
              <a:t>is </a:t>
            </a:r>
            <a:r>
              <a:rPr lang="en-US" sz="2400" dirty="0" smtClean="0"/>
              <a:t>a </a:t>
            </a:r>
            <a:r>
              <a:rPr lang="en-US" sz="2400" dirty="0"/>
              <a:t>genetic disease,</a:t>
            </a:r>
          </a:p>
          <a:p>
            <a:r>
              <a:rPr lang="en-US" sz="2400" dirty="0"/>
              <a:t>                            Inherited </a:t>
            </a:r>
            <a:r>
              <a:rPr lang="en-US" sz="2400" dirty="0" smtClean="0"/>
              <a:t>cancer </a:t>
            </a:r>
            <a:endParaRPr lang="en-US" sz="2400" dirty="0"/>
          </a:p>
          <a:p>
            <a:r>
              <a:rPr lang="en-US" sz="2400" dirty="0"/>
              <a:t>                            Sporadic cancer</a:t>
            </a:r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1905001" y="496554"/>
            <a:ext cx="5410200" cy="656429"/>
          </a:xfrm>
          <a:prstGeom prst="rect">
            <a:avLst/>
          </a:prstGeom>
        </p:spPr>
        <p:txBody>
          <a:bodyPr vert="horz" wrap="square" lIns="0" tIns="10001" rIns="0" bIns="0" rtlCol="0" anchor="t">
            <a:sp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9525">
              <a:spcBef>
                <a:spcPts val="79"/>
              </a:spcBef>
            </a:pPr>
            <a:r>
              <a:rPr lang="en-US" dirty="0" smtClean="0"/>
              <a:t>What is Cancer</a:t>
            </a:r>
            <a:endParaRPr lang="en-US" spc="-8" dirty="0"/>
          </a:p>
        </p:txBody>
      </p:sp>
    </p:spTree>
    <p:extLst>
      <p:ext uri="{BB962C8B-B14F-4D97-AF65-F5344CB8AC3E}">
        <p14:creationId xmlns:p14="http://schemas.microsoft.com/office/powerpoint/2010/main" val="38355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Continued… other properties of cancer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478100" cy="4195481"/>
          </a:xfrm>
        </p:spPr>
        <p:txBody>
          <a:bodyPr>
            <a:norm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an involve changes in gene expression</a:t>
            </a:r>
          </a:p>
          <a:p>
            <a:r>
              <a:rPr lang="en-US" sz="2400" dirty="0" smtClean="0"/>
              <a:t>Can involve angiogenesis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So cancer develops in multiple steps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11626" y="452718"/>
            <a:ext cx="8046573" cy="5795688"/>
            <a:chOff x="264906" y="1555522"/>
            <a:chExt cx="8879094" cy="51902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906" y="1555522"/>
              <a:ext cx="8879094" cy="51902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84710" y="6404601"/>
              <a:ext cx="3277923" cy="2342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Talib</a:t>
              </a:r>
              <a:r>
                <a:rPr lang="en-US" sz="1100" dirty="0" smtClean="0">
                  <a:solidFill>
                    <a:schemeClr val="bg1"/>
                  </a:solidFill>
                </a:rPr>
                <a:t>, et. al. 2024. Foods</a:t>
              </a:r>
              <a:r>
                <a:rPr lang="en-US" sz="1100" dirty="0">
                  <a:solidFill>
                    <a:schemeClr val="bg1"/>
                  </a:solidFill>
                </a:rPr>
                <a:t>, 13(17), 2687.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058010" y="6427113"/>
            <a:ext cx="42611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06830" marR="17780" lvl="1" indent="-342900">
              <a:lnSpc>
                <a:spcPct val="110100"/>
              </a:lnSpc>
              <a:tabLst>
                <a:tab pos="1192530" algn="l"/>
              </a:tabLst>
            </a:pPr>
            <a:r>
              <a:rPr lang="en-US" sz="2000" spc="-10" dirty="0" smtClean="0">
                <a:latin typeface="Arial"/>
                <a:cs typeface="Arial"/>
              </a:rPr>
              <a:t>Additional Hallmarks 7, 8, 9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72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" y="334617"/>
            <a:ext cx="8991600" cy="1400530"/>
          </a:xfrm>
        </p:spPr>
        <p:txBody>
          <a:bodyPr/>
          <a:lstStyle/>
          <a:p>
            <a:r>
              <a:rPr lang="en-US" sz="3200" b="1" dirty="0"/>
              <a:t>The “</a:t>
            </a:r>
            <a:r>
              <a:rPr lang="en-US" sz="3200" b="1" dirty="0" smtClean="0"/>
              <a:t>hallmarks” </a:t>
            </a:r>
            <a:r>
              <a:rPr lang="en-US" sz="3200" b="1" dirty="0"/>
              <a:t>are functional capabilities acquired during tumor </a:t>
            </a:r>
            <a:r>
              <a:rPr lang="en-US" sz="3200" b="1" dirty="0" smtClean="0"/>
              <a:t>development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15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Additional: </a:t>
            </a:r>
          </a:p>
          <a:p>
            <a:r>
              <a:rPr lang="en-US" sz="1800" b="1" dirty="0" smtClean="0"/>
              <a:t>Emerging </a:t>
            </a:r>
            <a:r>
              <a:rPr lang="en-US" sz="1800" b="1" dirty="0"/>
              <a:t>hallmarks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Deregulating cellular energetics — metabolic reprogramming (e.g., increased glycolysis).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Avoiding immune destruction — evading or suppressing anti-tumor immunity.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800" b="1" dirty="0"/>
              <a:t>Enabling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Genome instability and mutation — increased mutation rate that fuels </a:t>
            </a:r>
            <a:r>
              <a:rPr lang="en-US" sz="1600" dirty="0" smtClean="0"/>
              <a:t>its evolution</a:t>
            </a:r>
            <a:r>
              <a:rPr lang="en-US" sz="16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Tumor-promoting inflammation — inflammatory cells and signals that support tumor </a:t>
            </a:r>
            <a:r>
              <a:rPr lang="en-US" sz="1600" dirty="0" smtClean="0"/>
              <a:t>growth from </a:t>
            </a:r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tumor microenvironment</a:t>
            </a:r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62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58" y="228600"/>
            <a:ext cx="8583090" cy="766482"/>
          </a:xfrm>
        </p:spPr>
        <p:txBody>
          <a:bodyPr/>
          <a:lstStyle/>
          <a:p>
            <a:r>
              <a:rPr lang="en-US" b="1" dirty="0"/>
              <a:t>Relevance to </a:t>
            </a:r>
            <a:r>
              <a:rPr lang="en-US" b="1" dirty="0" smtClean="0"/>
              <a:t>Comp Science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32" y="995082"/>
            <a:ext cx="9059080" cy="5634318"/>
          </a:xfrm>
        </p:spPr>
        <p:txBody>
          <a:bodyPr>
            <a:normAutofit/>
          </a:bodyPr>
          <a:lstStyle/>
          <a:p>
            <a:r>
              <a:rPr lang="en-US" dirty="0" smtClean="0"/>
              <a:t>Hallmarks </a:t>
            </a:r>
            <a:r>
              <a:rPr lang="en-US" dirty="0"/>
              <a:t>(sustained proliferation, evading apoptosis, angiogenesis, etc.) </a:t>
            </a:r>
            <a:r>
              <a:rPr lang="en-US" dirty="0" smtClean="0"/>
              <a:t>use  </a:t>
            </a:r>
            <a:r>
              <a:rPr lang="en-US" dirty="0"/>
              <a:t>major </a:t>
            </a:r>
            <a:r>
              <a:rPr lang="en-US" dirty="0" smtClean="0"/>
              <a:t>signaling </a:t>
            </a:r>
            <a:r>
              <a:rPr lang="en-US" dirty="0"/>
              <a:t>pathways (MAPK, PI3K/AKT, p53</a:t>
            </a:r>
            <a:r>
              <a:rPr lang="en-US" dirty="0" smtClean="0"/>
              <a:t>).  </a:t>
            </a:r>
          </a:p>
          <a:p>
            <a:r>
              <a:rPr lang="en-US" dirty="0" smtClean="0"/>
              <a:t>Relevance to comp science: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athway </a:t>
            </a:r>
            <a:r>
              <a:rPr lang="en-US" dirty="0"/>
              <a:t>inference, </a:t>
            </a:r>
            <a:r>
              <a:rPr lang="en-US" dirty="0" smtClean="0"/>
              <a:t>signaling network modeling, drug </a:t>
            </a:r>
            <a:r>
              <a:rPr lang="en-US" dirty="0"/>
              <a:t>target </a:t>
            </a:r>
            <a:r>
              <a:rPr lang="en-US" dirty="0" smtClean="0"/>
              <a:t>identification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b="1" dirty="0"/>
              <a:t>I</a:t>
            </a:r>
            <a:r>
              <a:rPr lang="en-US" b="1" dirty="0" smtClean="0"/>
              <a:t>mage analysis of Cells and tissue based on morphology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219" y="2514600"/>
            <a:ext cx="4975524" cy="3008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4495800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The Hallmarks of Cancer</a:t>
            </a:r>
          </a:p>
          <a:p>
            <a:r>
              <a:rPr lang="en-US" sz="800" dirty="0" err="1"/>
              <a:t>Hanahan</a:t>
            </a:r>
            <a:r>
              <a:rPr lang="en-US" sz="800" dirty="0"/>
              <a:t>, Douglas et al.</a:t>
            </a:r>
          </a:p>
          <a:p>
            <a:r>
              <a:rPr lang="en-US" sz="800" dirty="0"/>
              <a:t>Cell, Volume 100, Issue 1, 57 - 70</a:t>
            </a:r>
          </a:p>
        </p:txBody>
      </p:sp>
    </p:spTree>
    <p:extLst>
      <p:ext uri="{BB962C8B-B14F-4D97-AF65-F5344CB8AC3E}">
        <p14:creationId xmlns:p14="http://schemas.microsoft.com/office/powerpoint/2010/main" val="49354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800465" y="446507"/>
            <a:ext cx="6657733" cy="880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38"/>
              </a:lnSpc>
            </a:pPr>
            <a:r>
              <a:rPr lang="en-US" sz="3000" b="1" kern="0" spc="-56" dirty="0" smtClean="0">
                <a:latin typeface="Calibri" panose="020F0502020204030204" pitchFamily="34" charset="0"/>
                <a:ea typeface="Source Serif Pro Semi Bold" pitchFamily="34" charset="-122"/>
                <a:cs typeface="Calibri" panose="020F0502020204030204" pitchFamily="34" charset="0"/>
              </a:rPr>
              <a:t>Carcinogenesis summary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9068" y="2821484"/>
            <a:ext cx="105594" cy="211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56"/>
              </a:lnSpc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46912" y="1494337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kern="0" spc="-28" dirty="0">
                <a:latin typeface="Calibri" panose="020F0502020204030204" pitchFamily="34" charset="0"/>
                <a:ea typeface="Source Serif Pro Semi Bold" pitchFamily="34" charset="-122"/>
                <a:cs typeface="Calibri" panose="020F0502020204030204" pitchFamily="34" charset="0"/>
              </a:rPr>
              <a:t>Genetic Alterations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2400" y="1835721"/>
            <a:ext cx="3986523" cy="1755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000" kern="0" spc="-24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Mutations in key genes can disrupt normal cell growth and division, leading to uncontrolled proliferation and tumor formation.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219700" y="1494337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9"/>
              </a:lnSpc>
            </a:pPr>
            <a:r>
              <a:rPr lang="en-US" sz="2400" b="1" kern="0" spc="-28" dirty="0">
                <a:latin typeface="Calibri" panose="020F0502020204030204" pitchFamily="34" charset="0"/>
                <a:ea typeface="Source Serif Pro Semi Bold" pitchFamily="34" charset="-122"/>
                <a:cs typeface="Calibri" panose="020F0502020204030204" pitchFamily="34" charset="0"/>
              </a:rPr>
              <a:t>Hallmarks of Cancer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29200" y="1818772"/>
            <a:ext cx="4114800" cy="1610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000" kern="0" spc="-24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Characteristics </a:t>
            </a:r>
            <a:r>
              <a:rPr lang="en-US" sz="2000" kern="0" spc="-24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- </a:t>
            </a:r>
          </a:p>
          <a:p>
            <a:pPr>
              <a:lnSpc>
                <a:spcPts val="1875"/>
              </a:lnSpc>
            </a:pPr>
            <a:r>
              <a:rPr lang="en-US" sz="2000" kern="0" spc="-24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sustained angiogenesis, evasion </a:t>
            </a:r>
            <a:r>
              <a:rPr lang="en-US" sz="2000" kern="0" spc="-24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of apoptosis, </a:t>
            </a:r>
            <a:endParaRPr lang="en-US" sz="2000" kern="0" spc="-24" dirty="0" smtClean="0">
              <a:solidFill>
                <a:schemeClr val="accent3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Source Sans Pro" pitchFamily="34" charset="-122"/>
              <a:cs typeface="Calibri" panose="020F0502020204030204" pitchFamily="34" charset="0"/>
            </a:endParaRPr>
          </a:p>
          <a:p>
            <a:pPr>
              <a:lnSpc>
                <a:spcPts val="1875"/>
              </a:lnSpc>
            </a:pPr>
            <a:r>
              <a:rPr lang="en-US" sz="2000" kern="0" spc="-24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and </a:t>
            </a:r>
            <a:r>
              <a:rPr lang="en-US" sz="2000" kern="0" spc="-24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metastatic </a:t>
            </a:r>
            <a:r>
              <a:rPr lang="en-US" sz="2000" kern="0" spc="-24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potential</a:t>
            </a:r>
          </a:p>
          <a:p>
            <a:pPr>
              <a:lnSpc>
                <a:spcPts val="1875"/>
              </a:lnSpc>
            </a:pPr>
            <a:r>
              <a:rPr lang="en-US" sz="2000" kern="0" spc="-24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define </a:t>
            </a:r>
            <a:r>
              <a:rPr lang="en-US" sz="2000" kern="0" spc="-24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ource Sans Pro" pitchFamily="34" charset="-122"/>
                <a:cs typeface="Calibri" panose="020F0502020204030204" pitchFamily="34" charset="0"/>
              </a:rPr>
              <a:t>the complex biology of cancers.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8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219200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End  Lecture 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092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48490"/>
            <a:ext cx="9144000" cy="9525"/>
          </a:xfrm>
          <a:custGeom>
            <a:avLst/>
            <a:gdLst/>
            <a:ahLst/>
            <a:cxnLst/>
            <a:rect l="l" t="t" r="r" b="b"/>
            <a:pathLst>
              <a:path w="12192000" h="12700">
                <a:moveTo>
                  <a:pt x="0" y="12700"/>
                </a:moveTo>
                <a:lnTo>
                  <a:pt x="12192000" y="12700"/>
                </a:lnTo>
                <a:lnTo>
                  <a:pt x="12192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8571" y="194934"/>
            <a:ext cx="6755229" cy="656429"/>
          </a:xfrm>
          <a:prstGeom prst="rect">
            <a:avLst/>
          </a:prstGeom>
        </p:spPr>
        <p:txBody>
          <a:bodyPr vert="horz" wrap="square" lIns="0" tIns="10001" rIns="0" bIns="0" rtlCol="0" anchor="t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dirty="0" smtClean="0"/>
              <a:t>DESCRIBED IN </a:t>
            </a:r>
            <a:r>
              <a:rPr dirty="0" smtClean="0"/>
              <a:t>HISTOR</a:t>
            </a:r>
            <a:r>
              <a:rPr lang="en-US" dirty="0" smtClean="0"/>
              <a:t>Y</a:t>
            </a:r>
            <a:endParaRPr spc="-8" dirty="0"/>
          </a:p>
        </p:txBody>
      </p:sp>
      <p:sp>
        <p:nvSpPr>
          <p:cNvPr id="4" name="object 4"/>
          <p:cNvSpPr txBox="1"/>
          <p:nvPr/>
        </p:nvSpPr>
        <p:spPr>
          <a:xfrm>
            <a:off x="221025" y="1017562"/>
            <a:ext cx="4186286" cy="4316438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9525">
              <a:spcBef>
                <a:spcPts val="675"/>
              </a:spcBef>
              <a:buClr>
                <a:srgbClr val="B71E42"/>
              </a:buClr>
              <a:tabLst>
                <a:tab pos="180499" algn="l"/>
              </a:tabLst>
            </a:pPr>
            <a:r>
              <a:rPr sz="2000" dirty="0">
                <a:latin typeface="+mj-lt"/>
                <a:ea typeface="Gadugi" panose="020B0502040204020203" pitchFamily="34" charset="0"/>
                <a:cs typeface="Gill Sans MT"/>
              </a:rPr>
              <a:t>First</a:t>
            </a:r>
            <a:r>
              <a:rPr sz="2000" spc="-41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2000" dirty="0">
                <a:latin typeface="+mj-lt"/>
                <a:ea typeface="Gadugi" panose="020B0502040204020203" pitchFamily="34" charset="0"/>
                <a:cs typeface="Gill Sans MT"/>
              </a:rPr>
              <a:t>described</a:t>
            </a:r>
            <a:r>
              <a:rPr sz="2000" spc="-38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2000" dirty="0">
                <a:latin typeface="+mj-lt"/>
                <a:ea typeface="Gadugi" panose="020B0502040204020203" pitchFamily="34" charset="0"/>
                <a:cs typeface="Gill Sans MT"/>
              </a:rPr>
              <a:t>by</a:t>
            </a:r>
            <a:r>
              <a:rPr sz="2000" spc="-23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2000" dirty="0">
                <a:latin typeface="+mj-lt"/>
                <a:ea typeface="Gadugi" panose="020B0502040204020203" pitchFamily="34" charset="0"/>
                <a:cs typeface="Gill Sans MT"/>
              </a:rPr>
              <a:t>the</a:t>
            </a:r>
            <a:r>
              <a:rPr sz="2000" spc="-23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2000" spc="-8" dirty="0">
                <a:latin typeface="+mj-lt"/>
                <a:ea typeface="Gadugi" panose="020B0502040204020203" pitchFamily="34" charset="0"/>
                <a:cs typeface="Gill Sans MT"/>
              </a:rPr>
              <a:t>Egyptians</a:t>
            </a:r>
            <a:endParaRPr sz="2000"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352425" lvl="1">
              <a:spcBef>
                <a:spcPts val="548"/>
              </a:spcBef>
              <a:buClr>
                <a:srgbClr val="B71E42"/>
              </a:buClr>
              <a:tabLst>
                <a:tab pos="523399" algn="l"/>
              </a:tabLst>
            </a:pP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3000</a:t>
            </a:r>
            <a:r>
              <a:rPr spc="-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19" dirty="0">
                <a:latin typeface="+mj-lt"/>
                <a:ea typeface="Gadugi" panose="020B0502040204020203" pitchFamily="34" charset="0"/>
                <a:cs typeface="Gill Sans MT"/>
              </a:rPr>
              <a:t>BC</a:t>
            </a:r>
            <a:endParaRPr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352425" lvl="1">
              <a:spcBef>
                <a:spcPts val="529"/>
              </a:spcBef>
              <a:buClr>
                <a:srgbClr val="B71E42"/>
              </a:buClr>
              <a:tabLst>
                <a:tab pos="523399" algn="l"/>
              </a:tabLst>
            </a:pP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Edwin</a:t>
            </a:r>
            <a:r>
              <a:rPr spc="-19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Smith</a:t>
            </a:r>
            <a:r>
              <a:rPr spc="-11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8" dirty="0">
                <a:latin typeface="+mj-lt"/>
                <a:ea typeface="Gadugi" panose="020B0502040204020203" pitchFamily="34" charset="0"/>
                <a:cs typeface="Gill Sans MT"/>
              </a:rPr>
              <a:t>papyrus</a:t>
            </a:r>
            <a:endParaRPr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694849" lvl="2">
              <a:spcBef>
                <a:spcPts val="533"/>
              </a:spcBef>
              <a:buClr>
                <a:srgbClr val="B71E42"/>
              </a:buClr>
              <a:tabLst>
                <a:tab pos="866299" algn="l"/>
              </a:tabLst>
            </a:pPr>
            <a:r>
              <a:rPr sz="1600" spc="-8" dirty="0">
                <a:latin typeface="+mj-lt"/>
                <a:ea typeface="Gadugi" panose="020B0502040204020203" pitchFamily="34" charset="0"/>
                <a:cs typeface="Gill Sans MT"/>
              </a:rPr>
              <a:t>1862,Thebes</a:t>
            </a:r>
            <a:endParaRPr sz="1600"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694849" marR="30480" lvl="2">
              <a:lnSpc>
                <a:spcPct val="110000"/>
              </a:lnSpc>
              <a:spcBef>
                <a:spcPts val="368"/>
              </a:spcBef>
              <a:buClr>
                <a:srgbClr val="B71E42"/>
              </a:buClr>
              <a:tabLst>
                <a:tab pos="866299" algn="l"/>
              </a:tabLst>
            </a:pP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Bulging</a:t>
            </a:r>
            <a:r>
              <a:rPr sz="1600" spc="-19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tumor</a:t>
            </a:r>
            <a:r>
              <a:rPr sz="1600" spc="-26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of</a:t>
            </a:r>
            <a:r>
              <a:rPr sz="1600" spc="-23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the</a:t>
            </a:r>
            <a:r>
              <a:rPr sz="1600" spc="-3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breast</a:t>
            </a:r>
            <a:r>
              <a:rPr sz="1600" spc="-19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was</a:t>
            </a:r>
            <a:r>
              <a:rPr sz="1600" spc="-30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a</a:t>
            </a:r>
            <a:r>
              <a:rPr sz="1600" spc="-26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spc="-8" dirty="0">
                <a:latin typeface="+mj-lt"/>
                <a:ea typeface="Gadugi" panose="020B0502040204020203" pitchFamily="34" charset="0"/>
                <a:cs typeface="Gill Sans MT"/>
              </a:rPr>
              <a:t>grave</a:t>
            </a:r>
            <a:r>
              <a:rPr sz="1600" spc="-26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spc="-8" dirty="0">
                <a:latin typeface="+mj-lt"/>
                <a:ea typeface="Gadugi" panose="020B0502040204020203" pitchFamily="34" charset="0"/>
                <a:cs typeface="Gill Sans MT"/>
              </a:rPr>
              <a:t>disease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with</a:t>
            </a:r>
            <a:r>
              <a:rPr sz="1600" spc="-11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no</a:t>
            </a:r>
            <a:r>
              <a:rPr sz="1600" spc="-8" dirty="0">
                <a:latin typeface="+mj-lt"/>
                <a:ea typeface="Gadugi" panose="020B0502040204020203" pitchFamily="34" charset="0"/>
                <a:cs typeface="Gill Sans MT"/>
              </a:rPr>
              <a:t> treatment</a:t>
            </a:r>
            <a:endParaRPr sz="1600"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9525">
              <a:spcBef>
                <a:spcPts val="889"/>
              </a:spcBef>
              <a:buClr>
                <a:srgbClr val="B71E42"/>
              </a:buClr>
              <a:tabLst>
                <a:tab pos="180499" algn="l"/>
              </a:tabLst>
            </a:pPr>
            <a:r>
              <a:rPr sz="2000" spc="-8" dirty="0">
                <a:latin typeface="+mj-lt"/>
                <a:ea typeface="Gadugi" panose="020B0502040204020203" pitchFamily="34" charset="0"/>
                <a:cs typeface="Gill Sans MT"/>
              </a:rPr>
              <a:t>Hippocrates</a:t>
            </a:r>
            <a:endParaRPr sz="2000"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352425" lvl="1">
              <a:spcBef>
                <a:spcPts val="548"/>
              </a:spcBef>
              <a:buClr>
                <a:srgbClr val="B71E42"/>
              </a:buClr>
              <a:tabLst>
                <a:tab pos="523399" algn="l"/>
              </a:tabLst>
            </a:pP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Greek</a:t>
            </a:r>
            <a:r>
              <a:rPr spc="-11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15" dirty="0">
                <a:latin typeface="+mj-lt"/>
                <a:ea typeface="Gadugi" panose="020B0502040204020203" pitchFamily="34" charset="0"/>
                <a:cs typeface="Gill Sans MT"/>
              </a:rPr>
              <a:t>physician,</a:t>
            </a:r>
            <a:r>
              <a:rPr spc="-12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400</a:t>
            </a:r>
            <a:r>
              <a:rPr spc="-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15" dirty="0">
                <a:latin typeface="+mj-lt"/>
                <a:ea typeface="Gadugi" panose="020B0502040204020203" pitchFamily="34" charset="0"/>
                <a:cs typeface="Gill Sans MT"/>
              </a:rPr>
              <a:t>B.C.</a:t>
            </a:r>
            <a:endParaRPr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352425" lvl="1">
              <a:spcBef>
                <a:spcPts val="533"/>
              </a:spcBef>
              <a:buClr>
                <a:srgbClr val="B71E42"/>
              </a:buClr>
              <a:tabLst>
                <a:tab pos="523399" algn="l"/>
              </a:tabLst>
            </a:pP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Opposed</a:t>
            </a:r>
            <a:r>
              <a:rPr spc="-3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superstition</a:t>
            </a:r>
            <a:r>
              <a:rPr spc="-26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and</a:t>
            </a:r>
            <a:r>
              <a:rPr spc="-30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believed</a:t>
            </a:r>
            <a:r>
              <a:rPr spc="-15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that</a:t>
            </a:r>
            <a:r>
              <a:rPr spc="-26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8" dirty="0">
                <a:latin typeface="+mj-lt"/>
                <a:ea typeface="Gadugi" panose="020B0502040204020203" pitchFamily="34" charset="0"/>
                <a:cs typeface="Gill Sans MT"/>
              </a:rPr>
              <a:t>tumors</a:t>
            </a:r>
            <a:endParaRPr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523875">
              <a:spcBef>
                <a:spcPts val="150"/>
              </a:spcBef>
            </a:pP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were</a:t>
            </a:r>
            <a:r>
              <a:rPr spc="-30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initiated</a:t>
            </a:r>
            <a:r>
              <a:rPr spc="-41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by</a:t>
            </a:r>
            <a:r>
              <a:rPr spc="-3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natural</a:t>
            </a:r>
            <a:r>
              <a:rPr spc="-30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8" dirty="0">
                <a:latin typeface="+mj-lt"/>
                <a:ea typeface="Gadugi" panose="020B0502040204020203" pitchFamily="34" charset="0"/>
                <a:cs typeface="Gill Sans MT"/>
              </a:rPr>
              <a:t>causes</a:t>
            </a:r>
            <a:endParaRPr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352425" lvl="1">
              <a:spcBef>
                <a:spcPts val="525"/>
              </a:spcBef>
              <a:buClr>
                <a:srgbClr val="B71E42"/>
              </a:buClr>
              <a:tabLst>
                <a:tab pos="523399" algn="l"/>
              </a:tabLst>
            </a:pPr>
            <a:r>
              <a:rPr dirty="0">
                <a:latin typeface="+mj-lt"/>
                <a:ea typeface="Gadugi" panose="020B0502040204020203" pitchFamily="34" charset="0"/>
                <a:cs typeface="Gill Sans MT"/>
              </a:rPr>
              <a:t>Named</a:t>
            </a:r>
            <a:r>
              <a:rPr spc="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8" dirty="0">
                <a:latin typeface="+mj-lt"/>
                <a:ea typeface="Gadugi" panose="020B0502040204020203" pitchFamily="34" charset="0"/>
                <a:cs typeface="Gill Sans MT"/>
              </a:rPr>
              <a:t>disease</a:t>
            </a:r>
            <a:r>
              <a:rPr spc="-131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pc="-8" dirty="0">
                <a:latin typeface="+mj-lt"/>
                <a:ea typeface="Gadugi" panose="020B0502040204020203" pitchFamily="34" charset="0"/>
                <a:cs typeface="Gill Sans MT"/>
              </a:rPr>
              <a:t>“</a:t>
            </a:r>
            <a:r>
              <a:rPr i="1" spc="-8" dirty="0">
                <a:latin typeface="+mj-lt"/>
                <a:ea typeface="Gadugi" panose="020B0502040204020203" pitchFamily="34" charset="0"/>
                <a:cs typeface="Gill Sans MT"/>
              </a:rPr>
              <a:t>KARKINOS</a:t>
            </a:r>
            <a:r>
              <a:rPr spc="-8" dirty="0">
                <a:latin typeface="+mj-lt"/>
                <a:ea typeface="Gadugi" panose="020B0502040204020203" pitchFamily="34" charset="0"/>
                <a:cs typeface="Gill Sans MT"/>
              </a:rPr>
              <a:t>”</a:t>
            </a:r>
            <a:endParaRPr dirty="0">
              <a:latin typeface="+mj-lt"/>
              <a:ea typeface="Gadugi" panose="020B0502040204020203" pitchFamily="34" charset="0"/>
              <a:cs typeface="Gill Sans MT"/>
            </a:endParaRPr>
          </a:p>
          <a:p>
            <a:pPr marL="694849" lvl="2">
              <a:spcBef>
                <a:spcPts val="529"/>
              </a:spcBef>
              <a:buClr>
                <a:srgbClr val="B71E42"/>
              </a:buClr>
              <a:tabLst>
                <a:tab pos="866299" algn="l"/>
              </a:tabLst>
            </a:pP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GREEK</a:t>
            </a:r>
            <a:r>
              <a:rPr sz="1600" spc="-34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dirty="0">
                <a:latin typeface="+mj-lt"/>
                <a:ea typeface="Gadugi" panose="020B0502040204020203" pitchFamily="34" charset="0"/>
                <a:cs typeface="Gill Sans MT"/>
              </a:rPr>
              <a:t>=</a:t>
            </a:r>
            <a:r>
              <a:rPr sz="1600" spc="-11" dirty="0">
                <a:latin typeface="+mj-lt"/>
                <a:ea typeface="Gadugi" panose="020B0502040204020203" pitchFamily="34" charset="0"/>
                <a:cs typeface="Gill Sans MT"/>
              </a:rPr>
              <a:t> </a:t>
            </a:r>
            <a:r>
              <a:rPr sz="1600" spc="-15" dirty="0">
                <a:latin typeface="+mj-lt"/>
                <a:ea typeface="Gadugi" panose="020B0502040204020203" pitchFamily="34" charset="0"/>
                <a:cs typeface="Gill Sans MT"/>
              </a:rPr>
              <a:t>CRAB</a:t>
            </a:r>
            <a:endParaRPr sz="1600" dirty="0">
              <a:latin typeface="+mj-lt"/>
              <a:ea typeface="Gadugi" panose="020B0502040204020203" pitchFamily="34" charset="0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5291824"/>
            <a:ext cx="1409318" cy="88353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89023" y="1686586"/>
            <a:ext cx="4485323" cy="4284345"/>
            <a:chOff x="5553455" y="1069847"/>
            <a:chExt cx="5980430" cy="57124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39" y="1139951"/>
              <a:ext cx="2293619" cy="25801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3455" y="3747514"/>
              <a:ext cx="5980176" cy="303428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6804" y="1069847"/>
              <a:ext cx="3576828" cy="26502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744777" y="5733593"/>
            <a:ext cx="81581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dirty="0">
                <a:solidFill>
                  <a:srgbClr val="FFFFFF"/>
                </a:solidFill>
                <a:latin typeface="Gill Sans MT"/>
                <a:cs typeface="Gill Sans MT"/>
              </a:rPr>
              <a:t>Google</a:t>
            </a:r>
            <a:r>
              <a:rPr sz="105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050" spc="-8" dirty="0">
                <a:solidFill>
                  <a:srgbClr val="FFFFFF"/>
                </a:solidFill>
                <a:latin typeface="Gill Sans MT"/>
                <a:cs typeface="Gill Sans MT"/>
              </a:rPr>
              <a:t>images</a:t>
            </a:r>
            <a:endParaRPr sz="105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31481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9248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PROPERTIES OF CANCER CELLS: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20808" cy="5105400"/>
          </a:xfrm>
        </p:spPr>
        <p:txBody>
          <a:bodyPr>
            <a:normAutofit/>
          </a:bodyPr>
          <a:lstStyle/>
          <a:p>
            <a:r>
              <a:rPr lang="en-US" sz="3100" dirty="0" smtClean="0"/>
              <a:t>Uncontrolled mitotic divisions</a:t>
            </a:r>
          </a:p>
          <a:p>
            <a:r>
              <a:rPr lang="en-US" sz="3100" dirty="0"/>
              <a:t>Cells </a:t>
            </a:r>
            <a:r>
              <a:rPr lang="en-US" sz="3100" dirty="0" smtClean="0"/>
              <a:t>exhibit number </a:t>
            </a:r>
            <a:r>
              <a:rPr lang="en-US" sz="3100" dirty="0"/>
              <a:t>of </a:t>
            </a:r>
            <a:r>
              <a:rPr lang="en-US" sz="3100" dirty="0" smtClean="0"/>
              <a:t>genetic alterations</a:t>
            </a:r>
          </a:p>
          <a:p>
            <a:r>
              <a:rPr lang="en-US" sz="3100" dirty="0" smtClean="0"/>
              <a:t>Loss </a:t>
            </a:r>
            <a:r>
              <a:rPr lang="en-US" sz="3100" dirty="0"/>
              <a:t>of limitations on the number of cell </a:t>
            </a:r>
            <a:r>
              <a:rPr lang="en-US" sz="3100" dirty="0" smtClean="0"/>
              <a:t>division</a:t>
            </a:r>
          </a:p>
          <a:p>
            <a:endParaRPr lang="en-US" sz="3100" dirty="0"/>
          </a:p>
          <a:p>
            <a:endParaRPr lang="en-US" sz="3100" dirty="0"/>
          </a:p>
          <a:p>
            <a:r>
              <a:rPr lang="en-US" sz="3100" dirty="0"/>
              <a:t>Lack of contact </a:t>
            </a:r>
            <a:endParaRPr lang="en-US" sz="3100" dirty="0" smtClean="0"/>
          </a:p>
          <a:p>
            <a:r>
              <a:rPr lang="en-US" sz="3100" dirty="0" smtClean="0"/>
              <a:t>inhibition</a:t>
            </a:r>
            <a:endParaRPr lang="en-US" sz="3100" dirty="0"/>
          </a:p>
          <a:p>
            <a:endParaRPr lang="en-US" sz="3100" dirty="0" smtClean="0"/>
          </a:p>
          <a:p>
            <a:endParaRPr lang="en-US" sz="3100" dirty="0" smtClean="0"/>
          </a:p>
          <a:p>
            <a:endParaRPr lang="en-US" sz="3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971800"/>
            <a:ext cx="4962574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Ability to grow in </a:t>
            </a:r>
            <a:r>
              <a:rPr lang="en-US" sz="2800" dirty="0" smtClean="0"/>
              <a:t>culture</a:t>
            </a:r>
            <a:endParaRPr lang="en-US" sz="2800" dirty="0"/>
          </a:p>
          <a:p>
            <a:r>
              <a:rPr lang="en-US" sz="2800" dirty="0" smtClean="0"/>
              <a:t>Cells </a:t>
            </a:r>
            <a:r>
              <a:rPr lang="en-US" sz="2800" dirty="0"/>
              <a:t>are less adhesive than normal cells.</a:t>
            </a:r>
          </a:p>
          <a:p>
            <a:r>
              <a:rPr lang="en-US" sz="2800" dirty="0" smtClean="0"/>
              <a:t>Lack differentiation</a:t>
            </a:r>
            <a:endParaRPr lang="en-US" sz="2800" dirty="0"/>
          </a:p>
          <a:p>
            <a:r>
              <a:rPr lang="en-US" sz="2800" dirty="0" smtClean="0"/>
              <a:t>They </a:t>
            </a:r>
            <a:r>
              <a:rPr lang="en-US" sz="2800" dirty="0"/>
              <a:t>lose </a:t>
            </a:r>
            <a:r>
              <a:rPr lang="en-US" sz="2800" dirty="0" smtClean="0"/>
              <a:t>sensitivity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676079"/>
            <a:ext cx="5410200" cy="41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4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TYPES: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935300" cy="419548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National cancer Institute - common types:</a:t>
            </a:r>
          </a:p>
          <a:p>
            <a:pPr marL="0" indent="0">
              <a:buNone/>
            </a:pPr>
            <a:r>
              <a:rPr lang="en-US" sz="3200" dirty="0" smtClean="0"/>
              <a:t>            Bladder                    Lung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Breast                      Melanoma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Endometrial             Kidney cancer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Leukemia                 Lymphoma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Pancreatic                Prostate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Thyroid                     Colon &amp; rectal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93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Cancer symptoms: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000" y="1156297"/>
            <a:ext cx="8298999" cy="3339504"/>
          </a:xfrm>
        </p:spPr>
        <p:txBody>
          <a:bodyPr>
            <a:noAutofit/>
          </a:bodyPr>
          <a:lstStyle/>
          <a:p>
            <a:r>
              <a:rPr lang="en-US" sz="2800" dirty="0" smtClean="0"/>
              <a:t>Depends on the types</a:t>
            </a:r>
          </a:p>
          <a:p>
            <a:r>
              <a:rPr lang="en-US" sz="2800" dirty="0" smtClean="0"/>
              <a:t>General symptoms: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</a:t>
            </a:r>
            <a:r>
              <a:rPr lang="en-US" sz="2400" dirty="0"/>
              <a:t>Fatigue Weight </a:t>
            </a:r>
            <a:r>
              <a:rPr lang="en-US" sz="2400" dirty="0" smtClean="0"/>
              <a:t>loss  Skin changes </a:t>
            </a:r>
            <a:r>
              <a:rPr lang="en-US" sz="2400" dirty="0"/>
              <a:t>Pain </a:t>
            </a:r>
          </a:p>
          <a:p>
            <a:pPr marL="0" indent="0">
              <a:buNone/>
            </a:pPr>
            <a:r>
              <a:rPr lang="en-US" sz="2400" dirty="0" smtClean="0"/>
              <a:t>		Unusual bleeding  Persistent cough   Fever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              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4800" y="4045218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tumor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478100" cy="4195481"/>
          </a:xfrm>
        </p:spPr>
        <p:txBody>
          <a:bodyPr/>
          <a:lstStyle/>
          <a:p>
            <a:r>
              <a:rPr lang="en-US" dirty="0"/>
              <a:t>Tumor is derived from the Latin </a:t>
            </a:r>
            <a:r>
              <a:rPr lang="en-US" dirty="0" smtClean="0"/>
              <a:t>root  </a:t>
            </a:r>
            <a:r>
              <a:rPr lang="en-US" i="1" dirty="0" smtClean="0"/>
              <a:t>tumor, </a:t>
            </a:r>
            <a:r>
              <a:rPr lang="en-US" dirty="0" smtClean="0"/>
              <a:t>swelling</a:t>
            </a:r>
            <a:r>
              <a:rPr lang="en-US" dirty="0"/>
              <a:t>, condition of being swollen, a </a:t>
            </a:r>
            <a:r>
              <a:rPr lang="en-US" dirty="0" smtClean="0"/>
              <a:t>tumor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Due to uncontrolled growth a tumor is formed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Most cancer form tumors, </a:t>
            </a:r>
            <a:r>
              <a:rPr lang="en-US" b="1" dirty="0"/>
              <a:t>but not all tumors are cancerous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472" y="352070"/>
            <a:ext cx="8273528" cy="1400530"/>
          </a:xfrm>
        </p:spPr>
        <p:txBody>
          <a:bodyPr/>
          <a:lstStyle/>
          <a:p>
            <a:r>
              <a:rPr lang="en-US" dirty="0"/>
              <a:t>Benign </a:t>
            </a:r>
            <a:r>
              <a:rPr lang="en-US" dirty="0" smtClean="0"/>
              <a:t>and </a:t>
            </a:r>
            <a:r>
              <a:rPr lang="en-US" dirty="0"/>
              <a:t>Malignant tumors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66455"/>
            <a:ext cx="8991600" cy="2353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Benign</a:t>
            </a:r>
            <a:r>
              <a:rPr lang="en-US" dirty="0" smtClean="0"/>
              <a:t> tumors (non-cancerous) have a suffix of ‘</a:t>
            </a:r>
            <a:r>
              <a:rPr lang="en-US" dirty="0" err="1" smtClean="0"/>
              <a:t>oma</a:t>
            </a:r>
            <a:r>
              <a:rPr lang="en-US" dirty="0" smtClean="0"/>
              <a:t>’ </a:t>
            </a:r>
          </a:p>
          <a:p>
            <a:pPr marL="0" indent="0">
              <a:buNone/>
            </a:pPr>
            <a:r>
              <a:rPr lang="en-US" dirty="0" smtClean="0"/>
              <a:t>(e.g. adenoma)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Malignan</a:t>
            </a:r>
            <a:r>
              <a:rPr lang="en-US" dirty="0" smtClean="0"/>
              <a:t>t tumors (cancerous)  have a suffix of ‘carcinoma’ or ‘sarcoma’  (e.g. adenocarcinoma)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5105400" cy="3147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58678" y="1219200"/>
            <a:ext cx="3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  </a:t>
            </a:r>
            <a:r>
              <a:rPr lang="en-US" dirty="0" smtClean="0"/>
              <a:t>  </a:t>
            </a:r>
            <a:r>
              <a:rPr lang="en-US" dirty="0"/>
              <a:t>Benign     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/>
              <a:t>non cancerous </a:t>
            </a:r>
            <a:r>
              <a:rPr lang="en-US" dirty="0" smtClean="0"/>
              <a:t>tumor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        </a:t>
            </a:r>
            <a:r>
              <a:rPr lang="en-US" dirty="0" smtClean="0"/>
              <a:t>Malignant 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cancerous tumor</a:t>
            </a:r>
          </a:p>
        </p:txBody>
      </p:sp>
    </p:spTree>
    <p:extLst>
      <p:ext uri="{BB962C8B-B14F-4D97-AF65-F5344CB8AC3E}">
        <p14:creationId xmlns:p14="http://schemas.microsoft.com/office/powerpoint/2010/main" val="35249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1953</TotalTime>
  <Words>928</Words>
  <Application>Microsoft Office PowerPoint</Application>
  <PresentationFormat>On-screen Show (4:3)</PresentationFormat>
  <Paragraphs>182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Century Gothic</vt:lpstr>
      <vt:lpstr>Gadugi</vt:lpstr>
      <vt:lpstr>Gill Sans MT</vt:lpstr>
      <vt:lpstr>Source Sans Pro</vt:lpstr>
      <vt:lpstr>Source Serif Pro Semi Bold</vt:lpstr>
      <vt:lpstr>Wingdings</vt:lpstr>
      <vt:lpstr>Wingdings 3</vt:lpstr>
      <vt:lpstr>Ion</vt:lpstr>
      <vt:lpstr>Lecture 1 :  Properties of normal and cancer  cells; Hallmarks</vt:lpstr>
      <vt:lpstr> </vt:lpstr>
      <vt:lpstr>DESCRIBED IN HISTORY</vt:lpstr>
      <vt:lpstr>PROPERTIES OF CANCER CELLS:</vt:lpstr>
      <vt:lpstr>PowerPoint Presentation</vt:lpstr>
      <vt:lpstr>TYPES:</vt:lpstr>
      <vt:lpstr>Cancer symptoms:</vt:lpstr>
      <vt:lpstr>What is a tumor</vt:lpstr>
      <vt:lpstr>Benign and Malignant tumors </vt:lpstr>
      <vt:lpstr>Classification based on tissue of origin</vt:lpstr>
      <vt:lpstr>Classification (Contd)</vt:lpstr>
      <vt:lpstr>Process and Steps ….</vt:lpstr>
      <vt:lpstr>Process by which a normal cell becomes a cancer cell </vt:lpstr>
      <vt:lpstr>Process from normal cell to cancer cell ….. </vt:lpstr>
      <vt:lpstr>PowerPoint Presentation</vt:lpstr>
      <vt:lpstr>PowerPoint Presentation</vt:lpstr>
      <vt:lpstr>PowerPoint Presentation</vt:lpstr>
      <vt:lpstr>Six Hallmarks of cancer cells</vt:lpstr>
      <vt:lpstr>TME role in cancer progression</vt:lpstr>
      <vt:lpstr>Continued… other properties of cancer cells</vt:lpstr>
      <vt:lpstr>PowerPoint Presentation</vt:lpstr>
      <vt:lpstr>The “hallmarks” are functional capabilities acquired during tumor development</vt:lpstr>
      <vt:lpstr>Relevance to Comp Science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harishma</dc:creator>
  <cp:lastModifiedBy>Niharika Nath</cp:lastModifiedBy>
  <cp:revision>143</cp:revision>
  <dcterms:created xsi:type="dcterms:W3CDTF">2018-09-28T11:41:40Z</dcterms:created>
  <dcterms:modified xsi:type="dcterms:W3CDTF">2025-10-26T09:04:06Z</dcterms:modified>
</cp:coreProperties>
</file>